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3" r:id="rId5"/>
    <p:sldId id="276" r:id="rId6"/>
    <p:sldId id="258" r:id="rId7"/>
    <p:sldId id="277" r:id="rId8"/>
    <p:sldId id="275" r:id="rId9"/>
    <p:sldId id="278" r:id="rId10"/>
    <p:sldId id="260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icki.lloyd@wscc.nt.ca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491F-0D86-47C3-9256-1A2AD507C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523341" cy="1646302"/>
          </a:xfrm>
        </p:spPr>
        <p:txBody>
          <a:bodyPr/>
          <a:lstStyle/>
          <a:p>
            <a:pPr algn="ctr"/>
            <a:r>
              <a:rPr lang="en-US" dirty="0"/>
              <a:t>2024 SKILLS CANADA Territorial Competition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DFA65-5562-4099-B104-82FD3ADE69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92-Workplace Safety Secondary Level</a:t>
            </a:r>
            <a:endParaRPr lang="en-C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EB235-AD88-4965-8370-0FA617D711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17331" y="214843"/>
            <a:ext cx="2286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8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68BC-EE77-47B7-9BEF-1B91FC607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23" y="816746"/>
            <a:ext cx="7838983" cy="5340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Assessment – Point Breakdown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CA" sz="2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EA4AD20-F1BC-4DF1-BDD6-3D850010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46173"/>
              </p:ext>
            </p:extLst>
          </p:nvPr>
        </p:nvGraphicFramePr>
        <p:xfrm>
          <a:off x="825623" y="1589103"/>
          <a:ext cx="7838984" cy="232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2528">
                  <a:extLst>
                    <a:ext uri="{9D8B030D-6E8A-4147-A177-3AD203B41FA5}">
                      <a16:colId xmlns:a16="http://schemas.microsoft.com/office/drawing/2014/main" val="563681379"/>
                    </a:ext>
                  </a:extLst>
                </a:gridCol>
                <a:gridCol w="1926456">
                  <a:extLst>
                    <a:ext uri="{9D8B030D-6E8A-4147-A177-3AD203B41FA5}">
                      <a16:colId xmlns:a16="http://schemas.microsoft.com/office/drawing/2014/main" val="2816744070"/>
                    </a:ext>
                  </a:extLst>
                </a:gridCol>
              </a:tblGrid>
              <a:tr h="465190">
                <a:tc>
                  <a:txBody>
                    <a:bodyPr/>
                    <a:lstStyle/>
                    <a:p>
                      <a:r>
                        <a:rPr lang="en-US" dirty="0"/>
                        <a:t>TASKS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/100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895354"/>
                  </a:ext>
                </a:extLst>
              </a:tr>
              <a:tr h="465190">
                <a:tc>
                  <a:txBody>
                    <a:bodyPr/>
                    <a:lstStyle/>
                    <a:p>
                      <a:r>
                        <a:rPr lang="en-US" dirty="0"/>
                        <a:t>Hazard Identification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37686"/>
                  </a:ext>
                </a:extLst>
              </a:tr>
              <a:tr h="465190">
                <a:tc>
                  <a:txBody>
                    <a:bodyPr/>
                    <a:lstStyle/>
                    <a:p>
                      <a:r>
                        <a:rPr lang="en-US" dirty="0"/>
                        <a:t>Hazard Control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896084"/>
                  </a:ext>
                </a:extLst>
              </a:tr>
              <a:tr h="465190">
                <a:tc>
                  <a:txBody>
                    <a:bodyPr/>
                    <a:lstStyle/>
                    <a:p>
                      <a:r>
                        <a:rPr lang="en-US" dirty="0"/>
                        <a:t>OHS Research/Presentation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01286"/>
                  </a:ext>
                </a:extLst>
              </a:tr>
              <a:tr h="465190">
                <a:tc>
                  <a:txBody>
                    <a:bodyPr/>
                    <a:lstStyle/>
                    <a:p>
                      <a:r>
                        <a:rPr lang="en-US" dirty="0"/>
                        <a:t>Late Penalty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73438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2272A2-9385-0A76-AB67-33C59E2490FF}"/>
              </a:ext>
            </a:extLst>
          </p:cNvPr>
          <p:cNvSpPr txBox="1"/>
          <p:nvPr/>
        </p:nvSpPr>
        <p:spPr>
          <a:xfrm>
            <a:off x="825623" y="4421080"/>
            <a:ext cx="8762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Competition Ties:</a:t>
            </a:r>
            <a:endParaRPr lang="en-CA" dirty="0"/>
          </a:p>
          <a:p>
            <a:pPr marL="0" indent="0">
              <a:buNone/>
            </a:pPr>
            <a:r>
              <a:rPr lang="en-US" sz="1800" dirty="0"/>
              <a:t>In the event participant have a tied final score, the competitor with highest score in the Hazard Identification and Control portion will be declared the winner.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48059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C9BDA7-06CD-40C1-85B3-B2A30CD4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Equipment, Tools, &amp; Supplies</a:t>
            </a:r>
            <a:endParaRPr lang="en-CA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DEA59-95B4-47CA-A9C2-920151DE8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PROVIDED BY THE COMMITTEE:</a:t>
            </a:r>
            <a:endParaRPr lang="en-CA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Clip Boards</a:t>
            </a:r>
            <a:endParaRPr lang="en-CA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Pencils</a:t>
            </a:r>
            <a:endParaRPr lang="en-CA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Hard Hats (if required by task)</a:t>
            </a:r>
            <a:endParaRPr lang="en-CA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Safety Vests</a:t>
            </a:r>
            <a:endParaRPr lang="en-CA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Safety Glasses </a:t>
            </a:r>
            <a:endParaRPr lang="en-CA" sz="1600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PROVIDED BY THE COMPETITOR:</a:t>
            </a:r>
            <a:r>
              <a:rPr lang="en-US" dirty="0"/>
              <a:t>	</a:t>
            </a:r>
            <a:endParaRPr lang="en-CA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Laptop/Tablet </a:t>
            </a:r>
            <a:endParaRPr lang="en-CA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600" dirty="0"/>
              <a:t>Closed toe shoes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0" lvl="0" indent="0">
              <a:buNone/>
            </a:pPr>
            <a:r>
              <a:rPr lang="en-US" b="1" dirty="0"/>
              <a:t>Note: </a:t>
            </a:r>
            <a:r>
              <a:rPr lang="en-US" sz="1600" i="1" dirty="0"/>
              <a:t>Committee will provide laptops/tablets if required, but participants are encouraged to bring their own.</a:t>
            </a:r>
            <a:endParaRPr lang="en-CA" sz="1600" i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671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ACFD-E6F4-45BD-887C-5869DAB4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4562"/>
          </a:xfrm>
        </p:spPr>
        <p:txBody>
          <a:bodyPr/>
          <a:lstStyle/>
          <a:p>
            <a:pPr algn="ctr"/>
            <a:r>
              <a:rPr lang="en-US" dirty="0"/>
              <a:t>Safety Requirements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6D43-1AA5-4DF1-B054-451E6E731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255"/>
            <a:ext cx="8596668" cy="42741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Safety awareness/requirements will be maintained at the minimum industry standards at all times.</a:t>
            </a:r>
          </a:p>
          <a:p>
            <a:pPr marL="0" indent="0">
              <a:buNone/>
            </a:pPr>
            <a:r>
              <a:rPr lang="en-US" dirty="0"/>
              <a:t> A participant will be unable to compete in the Hazard Identification and Risk Assessment portion of the competition without:</a:t>
            </a:r>
          </a:p>
          <a:p>
            <a:pPr lvl="1">
              <a:buFont typeface="+mj-lt"/>
              <a:buAutoNum type="alphaUcPeriod"/>
            </a:pP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/>
              <a:t>Hi visibility vest, &amp; 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Closed toe footwear.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Note:</a:t>
            </a:r>
            <a:r>
              <a:rPr lang="en-US" sz="1600" dirty="0"/>
              <a:t> All PPE will be provided for the participant during the competition. </a:t>
            </a:r>
            <a:endParaRPr lang="en-CA" sz="1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762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709B-0198-4FB2-A35D-7593820C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Technical Chair and Judges</a:t>
            </a:r>
            <a:endParaRPr lang="en-CA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30D6F-BDC9-4A4B-8B17-ED04DC6AC1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Technical Chair: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i="1" dirty="0"/>
              <a:t>Vicki Lloyd, CRSP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sz="1600" i="1" dirty="0"/>
              <a:t>WSCC Yellowknife, Senior OHS Officer</a:t>
            </a:r>
          </a:p>
          <a:p>
            <a:pPr marL="0" indent="0">
              <a:buNone/>
            </a:pPr>
            <a:r>
              <a:rPr lang="en-US" sz="1600" dirty="0"/>
              <a:t>	Email: </a:t>
            </a:r>
            <a:r>
              <a:rPr lang="en-US" sz="1600" dirty="0">
                <a:hlinkClick r:id="rId2"/>
              </a:rPr>
              <a:t>vicki.lloyd@wscc.nt.ca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Phone: 867-669-4424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06CE4-6B3E-4B9B-B5D6-4C305F096A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Judges:</a:t>
            </a:r>
          </a:p>
          <a:p>
            <a:pPr marL="0" indent="0">
              <a:buNone/>
            </a:pPr>
            <a:r>
              <a:rPr lang="en-US" b="1" i="1" dirty="0"/>
              <a:t>Leon Haniliak</a:t>
            </a:r>
          </a:p>
          <a:p>
            <a:pPr marL="0" indent="0">
              <a:buNone/>
            </a:pPr>
            <a:r>
              <a:rPr lang="en-US" sz="1600" dirty="0"/>
              <a:t>WSCC OHS Trainee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Bryson Cochrane</a:t>
            </a:r>
          </a:p>
          <a:p>
            <a:pPr marL="0" indent="0">
              <a:buNone/>
            </a:pPr>
            <a:r>
              <a:rPr lang="en-US" sz="1600" dirty="0"/>
              <a:t>WSCC OHS Officer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Calvin Roberts</a:t>
            </a:r>
          </a:p>
          <a:p>
            <a:pPr marL="0" indent="0">
              <a:buNone/>
            </a:pPr>
            <a:r>
              <a:rPr lang="en-US" sz="1600" dirty="0"/>
              <a:t>WSCC Inspector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719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5699-1B9F-4D89-916D-8008005D9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64" y="556846"/>
            <a:ext cx="8596668" cy="1320800"/>
          </a:xfrm>
        </p:spPr>
        <p:txBody>
          <a:bodyPr/>
          <a:lstStyle/>
          <a:p>
            <a:pPr algn="ctr"/>
            <a:r>
              <a:rPr lang="en-US" b="1" i="1" dirty="0">
                <a:cs typeface="Times New Roman" panose="02020603050405020304" pitchFamily="18" charset="0"/>
              </a:rPr>
              <a:t>Contest Description Document</a:t>
            </a:r>
            <a:endParaRPr lang="en-CA" b="1" i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C498F-45E5-4478-B1BB-4B10C0E69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3485"/>
            <a:ext cx="9390591" cy="508374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r>
              <a:rPr lang="en-US" sz="5000" b="1" dirty="0"/>
              <a:t>PURPOSE OF THE CHALLENGE	</a:t>
            </a:r>
            <a:r>
              <a:rPr lang="en-US" sz="4500" b="1" dirty="0"/>
              <a:t>		    </a:t>
            </a:r>
          </a:p>
          <a:p>
            <a:pPr marL="0" indent="0">
              <a:buNone/>
            </a:pPr>
            <a:r>
              <a:rPr lang="en-US" sz="4500" dirty="0"/>
              <a:t>The intent of the challenge is to assess competitors understanding of OHS principles and ability to perform OHS related duties, including: 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4000" dirty="0"/>
              <a:t>• Identifying hazards, recommending and identifying existing control measures </a:t>
            </a:r>
          </a:p>
          <a:p>
            <a:pPr marL="0" indent="0">
              <a:buNone/>
            </a:pPr>
            <a:r>
              <a:rPr lang="en-US" sz="4000" dirty="0"/>
              <a:t>	• Displaying an understanding of hazard control </a:t>
            </a:r>
          </a:p>
          <a:p>
            <a:pPr marL="0" indent="0">
              <a:buNone/>
            </a:pPr>
            <a:r>
              <a:rPr lang="en-US" sz="4000" dirty="0"/>
              <a:t>	• Effectively communicating OHS information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500" dirty="0"/>
              <a:t>Skills and Knowledge to be tested.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4000" dirty="0"/>
              <a:t>• Knowledge of OHS principles </a:t>
            </a:r>
          </a:p>
          <a:p>
            <a:pPr marL="0" indent="0">
              <a:buNone/>
            </a:pPr>
            <a:r>
              <a:rPr lang="en-US" sz="4000" dirty="0"/>
              <a:t>	• Ability to identify and assess workplace hazards and to recommend corrective action </a:t>
            </a:r>
          </a:p>
          <a:p>
            <a:pPr marL="0" indent="0">
              <a:buNone/>
            </a:pPr>
            <a:r>
              <a:rPr lang="en-US" sz="4000" dirty="0"/>
              <a:t>	• Ability to recognize and discuss hazard controls </a:t>
            </a:r>
          </a:p>
          <a:p>
            <a:pPr marL="0" indent="0">
              <a:buNone/>
            </a:pPr>
            <a:r>
              <a:rPr lang="en-US" sz="4000" dirty="0"/>
              <a:t>	• Ability to effectively communicate OHS information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3300" dirty="0"/>
              <a:t> </a:t>
            </a:r>
            <a:endParaRPr lang="en-CA" sz="33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189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E140E-989D-0B66-3724-E291C63B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313895"/>
            <a:ext cx="9765438" cy="4807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Hazard Identification: </a:t>
            </a:r>
          </a:p>
          <a:p>
            <a:pPr marL="0" indent="0">
              <a:buNone/>
            </a:pPr>
            <a:r>
              <a:rPr lang="en-US" sz="1800" dirty="0"/>
              <a:t>A fundamental principle of Occupational Health and Safety is recognizing, assessing and controlling hazards in the workplace. </a:t>
            </a:r>
          </a:p>
          <a:p>
            <a:pPr marL="0" indent="0">
              <a:buNone/>
            </a:pPr>
            <a:r>
              <a:rPr lang="en-US" sz="1800" dirty="0"/>
              <a:t>The Hazard Identification activity requires the competitor to demonstrate these skills by assessing, and suggesting controls for, hazards they identify in a mock workplace. For this activity, the competitors will be asked to: </a:t>
            </a:r>
          </a:p>
          <a:p>
            <a:pPr>
              <a:buAutoNum type="alphaLcPeriod"/>
            </a:pPr>
            <a:r>
              <a:rPr lang="en-US" sz="1600" dirty="0"/>
              <a:t>Identify the hazards, and for each </a:t>
            </a:r>
          </a:p>
          <a:p>
            <a:pPr lvl="2"/>
            <a:r>
              <a:rPr lang="en-US" sz="1600" dirty="0"/>
              <a:t>Define the hazard type (physical, biological, chemical, ergonomic, safety, psychological),</a:t>
            </a:r>
          </a:p>
          <a:p>
            <a:pPr lvl="2"/>
            <a:r>
              <a:rPr lang="en-US" sz="1600" dirty="0"/>
              <a:t>Suggest the best type of control (elimination, substitution, engineering, administrative, PPE) </a:t>
            </a:r>
          </a:p>
          <a:p>
            <a:pPr>
              <a:buFont typeface="Wingdings 3" charset="2"/>
              <a:buAutoNum type="alphaLcPeriod"/>
            </a:pPr>
            <a:r>
              <a:rPr lang="en-US" sz="1600" dirty="0"/>
              <a:t>Record all findings on the hazard identification answer sheet</a:t>
            </a:r>
            <a:endParaRPr lang="en-CA" sz="1600" dirty="0"/>
          </a:p>
          <a:p>
            <a:pPr>
              <a:buAutoNum type="alphaLcPeriod"/>
            </a:pPr>
            <a:endParaRPr lang="en-US" sz="1600" dirty="0"/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719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13E6-7879-4E80-A7A2-50B85D62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545"/>
          </a:xfrm>
        </p:spPr>
        <p:txBody>
          <a:bodyPr/>
          <a:lstStyle/>
          <a:p>
            <a:pPr algn="ctr"/>
            <a:r>
              <a:rPr lang="en-US" dirty="0"/>
              <a:t>Construction Site Hazards</a:t>
            </a:r>
            <a:endParaRPr lang="en-CA" dirty="0"/>
          </a:p>
        </p:txBody>
      </p:sp>
      <p:pic>
        <p:nvPicPr>
          <p:cNvPr id="1026" name="Picture 2" descr="Spot the Hazard Interactive Quiz -1 - UPEHS.COM">
            <a:extLst>
              <a:ext uri="{FF2B5EF4-FFF2-40B4-BE49-F238E27FC236}">
                <a16:creationId xmlns:a16="http://schemas.microsoft.com/office/drawing/2014/main" id="{B87A8CDC-FA08-C874-EAC7-3E8F6AE115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90" y="1491649"/>
            <a:ext cx="7630935" cy="489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30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1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109CD4B-23E3-FD2B-49AB-3BEF7268B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324466"/>
            <a:ext cx="3737268" cy="82590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How will competitors be marked?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332CE4-D56C-2312-5224-BDC89B7C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2" y="1150375"/>
            <a:ext cx="4853585" cy="35789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For this activity, the competitors will be asked to: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Identify 12 hazards (12 marks) Please delete highlighted items written in red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2. Hazard category for each hazard (i.e., physical, biological, chemical, ergonomic, safety, psychological) Please note of the 12 hazards, competitors must use at least one of each hazard category (6 marks)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3. For each hazard, suggest the best type of control (9 marks)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4. Additional question regarding hazard identification and control (1 mark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9D551E0-E3B5-4BC7-B5CB-40B640F1C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1543" r="21543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Isosceles Triangle 23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ADD4F5E-6CBB-AC35-7308-4FE293280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70658"/>
              </p:ext>
            </p:extLst>
          </p:nvPr>
        </p:nvGraphicFramePr>
        <p:xfrm>
          <a:off x="4842588" y="4273420"/>
          <a:ext cx="5317412" cy="264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485">
                  <a:extLst>
                    <a:ext uri="{9D8B030D-6E8A-4147-A177-3AD203B41FA5}">
                      <a16:colId xmlns:a16="http://schemas.microsoft.com/office/drawing/2014/main" val="1249317117"/>
                    </a:ext>
                  </a:extLst>
                </a:gridCol>
                <a:gridCol w="1267927">
                  <a:extLst>
                    <a:ext uri="{9D8B030D-6E8A-4147-A177-3AD203B41FA5}">
                      <a16:colId xmlns:a16="http://schemas.microsoft.com/office/drawing/2014/main" val="318545041"/>
                    </a:ext>
                  </a:extLst>
                </a:gridCol>
              </a:tblGrid>
              <a:tr h="748194">
                <a:tc>
                  <a:txBody>
                    <a:bodyPr/>
                    <a:lstStyle/>
                    <a:p>
                      <a:r>
                        <a:rPr lang="en-US" dirty="0"/>
                        <a:t>What is the hazard?</a:t>
                      </a:r>
                    </a:p>
                    <a:p>
                      <a:r>
                        <a:rPr lang="en-US" dirty="0"/>
                        <a:t>Sparks produced by grinding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086545"/>
                  </a:ext>
                </a:extLst>
              </a:tr>
              <a:tr h="510960">
                <a:tc>
                  <a:txBody>
                    <a:bodyPr/>
                    <a:lstStyle/>
                    <a:p>
                      <a:r>
                        <a:rPr lang="en-US" dirty="0"/>
                        <a:t>What is the hazard category?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/0.5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972113"/>
                  </a:ext>
                </a:extLst>
              </a:tr>
              <a:tr h="748194">
                <a:tc>
                  <a:txBody>
                    <a:bodyPr/>
                    <a:lstStyle/>
                    <a:p>
                      <a:r>
                        <a:rPr lang="en-US" dirty="0"/>
                        <a:t>Identify controls used to mitigate </a:t>
                      </a:r>
                    </a:p>
                    <a:p>
                      <a:r>
                        <a:rPr lang="en-US" dirty="0"/>
                        <a:t>Guard on grinder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/0.75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492581"/>
                  </a:ext>
                </a:extLst>
              </a:tr>
              <a:tr h="510960">
                <a:tc>
                  <a:txBody>
                    <a:bodyPr/>
                    <a:lstStyle/>
                    <a:p>
                      <a:r>
                        <a:rPr lang="en-US" dirty="0"/>
                        <a:t>What is the type of control?</a:t>
                      </a:r>
                    </a:p>
                    <a:p>
                      <a:r>
                        <a:rPr lang="en-US" dirty="0"/>
                        <a:t>Engineering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/0.5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8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64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FF54C-2F28-440F-9A48-C3A20FF28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3766" y="481781"/>
            <a:ext cx="9185756" cy="620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2. Hazard Control: </a:t>
            </a:r>
          </a:p>
          <a:p>
            <a:pPr marL="0" indent="0">
              <a:buNone/>
            </a:pPr>
            <a:r>
              <a:rPr lang="en-US" sz="2000" dirty="0"/>
              <a:t>Observing people at work and identifying hazards is one skill used by the Health and Safety professional to assist in reducing / eliminating injury / illness in the workplace. </a:t>
            </a:r>
          </a:p>
          <a:p>
            <a:pPr marL="0" indent="0">
              <a:buNone/>
            </a:pPr>
            <a:r>
              <a:rPr lang="en-US" sz="2000" dirty="0"/>
              <a:t>For this activity: </a:t>
            </a:r>
          </a:p>
          <a:p>
            <a:pPr marL="0" indent="0">
              <a:buNone/>
            </a:pPr>
            <a:r>
              <a:rPr lang="en-US" sz="2000" dirty="0"/>
              <a:t>• </a:t>
            </a:r>
            <a:r>
              <a:rPr lang="en-US" dirty="0"/>
              <a:t>In this section of the competition, competitors will be asked to observe a competition site selected by the NTC at the time of the competition. </a:t>
            </a:r>
          </a:p>
          <a:p>
            <a:pPr marL="0" indent="0">
              <a:buNone/>
            </a:pPr>
            <a:r>
              <a:rPr lang="en-US" dirty="0"/>
              <a:t>• At the selected site, competitors will be assigned one control (chosen by the NTC) </a:t>
            </a:r>
          </a:p>
          <a:p>
            <a:pPr marL="0" indent="0">
              <a:buNone/>
            </a:pPr>
            <a:r>
              <a:rPr lang="en-US" dirty="0"/>
              <a:t>• Based on the control assigned, they will be asked to identify four (4) potential hazards, explain controls implemented to address the hazards and complete a risk assessment. </a:t>
            </a:r>
          </a:p>
          <a:p>
            <a:pPr marL="0" indent="0">
              <a:buNone/>
            </a:pPr>
            <a:r>
              <a:rPr lang="en-US" dirty="0"/>
              <a:t>• Competitors will then take this information and develop a detailed safe work procedure on one of the tasks observed to control both hazards and risks at the competition site. </a:t>
            </a:r>
          </a:p>
          <a:p>
            <a:pPr marL="0" indent="0">
              <a:buNone/>
            </a:pPr>
            <a:r>
              <a:rPr lang="en-US" dirty="0"/>
              <a:t>• Competitors will observe the competition and collect information which they will use to provide written answers to a series of questions found on the Hazard Control worksheet</a:t>
            </a:r>
          </a:p>
        </p:txBody>
      </p:sp>
    </p:spTree>
    <p:extLst>
      <p:ext uri="{BB962C8B-B14F-4D97-AF65-F5344CB8AC3E}">
        <p14:creationId xmlns:p14="http://schemas.microsoft.com/office/powerpoint/2010/main" val="74234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0F94-5B77-62D0-8F5D-F1406EED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563221" cy="734008"/>
          </a:xfrm>
        </p:spPr>
        <p:txBody>
          <a:bodyPr>
            <a:normAutofit/>
          </a:bodyPr>
          <a:lstStyle/>
          <a:p>
            <a:r>
              <a:rPr lang="en-US" sz="2400" dirty="0"/>
              <a:t>How will competitors be marked?</a:t>
            </a:r>
            <a:endParaRPr lang="en-C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2D0D8-E4AD-554B-4497-51379C97E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36914"/>
            <a:ext cx="4184035" cy="299512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this activity, the competitors will be marked as such: </a:t>
            </a:r>
          </a:p>
          <a:p>
            <a:pPr marL="0" indent="0">
              <a:buNone/>
            </a:pPr>
            <a:r>
              <a:rPr lang="en-US" dirty="0"/>
              <a:t>• Identify 4 hazards 1% (total of 4%) </a:t>
            </a:r>
          </a:p>
          <a:p>
            <a:pPr marL="0" indent="0">
              <a:buNone/>
            </a:pPr>
            <a:r>
              <a:rPr lang="en-US" dirty="0"/>
              <a:t>• Explain controls for the 4 hazards 1%  	(total of 4%) </a:t>
            </a:r>
          </a:p>
          <a:p>
            <a:pPr marL="0" indent="0">
              <a:buNone/>
            </a:pPr>
            <a:r>
              <a:rPr lang="en-US" dirty="0"/>
              <a:t>• Complete a risk assessment 15% </a:t>
            </a:r>
          </a:p>
          <a:p>
            <a:pPr marL="0" indent="0">
              <a:buNone/>
            </a:pPr>
            <a:r>
              <a:rPr lang="en-US" dirty="0"/>
              <a:t>• Develop a safe work procedure 12%</a:t>
            </a:r>
            <a:endParaRPr lang="en-CA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80F7C23-3977-ADF9-93D5-ACA4B4F2C0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66633" y="2578120"/>
            <a:ext cx="4762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 paper ships being led by a yellow ship">
            <a:extLst>
              <a:ext uri="{FF2B5EF4-FFF2-40B4-BE49-F238E27FC236}">
                <a16:creationId xmlns:a16="http://schemas.microsoft.com/office/drawing/2014/main" id="{969F349B-A27B-3315-9BC6-A153C2DE9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03F5A-F34A-6F17-19F3-BF513501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00" y="793101"/>
            <a:ext cx="5771265" cy="59249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OHS Research – Written Presentation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/>
              <a:t>One method of communicating health and safety information is through written and oral communication.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/>
              <a:t>For this activity: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The competitor will perform the role of an OHS professional researching an OHS issue at a workplace, in order to develop recommendations to the employer.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The competitor will be assigned an OHS issue, which they will research, and for which they will develop recommendations.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Once the recommendations have been developed, the competitor will be provided a document where the recommendations will be written.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The written presentation of the recommendations will then be submitted to the judges for evaluation who will represent a workplace employer. The competitor will then verbally present the information to the judges. No electronic devices will be used during the verbal presentation.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Electronic devices are required for this activity – competitors must use a tablet / laptop /computer to research and develop the recommendations.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Each competitor will represent themselves as an OHS professional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• Competitors will be judged on how well they organize and communicate the key points</a:t>
            </a:r>
            <a:endParaRPr lang="en-CA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223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F9D1-FF92-D923-FD81-C6DC3D26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041"/>
          </a:xfrm>
        </p:spPr>
        <p:txBody>
          <a:bodyPr>
            <a:normAutofit/>
          </a:bodyPr>
          <a:lstStyle/>
          <a:p>
            <a:r>
              <a:rPr lang="en-US" sz="2400" dirty="0"/>
              <a:t>How will competitors be marked?</a:t>
            </a:r>
            <a:endParaRPr lang="en-C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C3A2B-F9CE-E166-1828-D1ABFB7BA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303588" cy="18702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Research/Content 5% </a:t>
            </a:r>
          </a:p>
          <a:p>
            <a:pPr marL="0" indent="0">
              <a:buNone/>
            </a:pPr>
            <a:r>
              <a:rPr lang="en-US" dirty="0"/>
              <a:t>• Written report of recommendations 5% </a:t>
            </a:r>
          </a:p>
          <a:p>
            <a:pPr marL="0" indent="0">
              <a:buNone/>
            </a:pPr>
            <a:r>
              <a:rPr lang="en-US" dirty="0"/>
              <a:t>• Verbal Presentation of recommendations 10%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2051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814</TotalTime>
  <Words>1051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2024 SKILLS CANADA Territorial Competition</vt:lpstr>
      <vt:lpstr>Contest Description Document</vt:lpstr>
      <vt:lpstr>PowerPoint Presentation</vt:lpstr>
      <vt:lpstr>Construction Site Hazards</vt:lpstr>
      <vt:lpstr>How will competitors be marked?</vt:lpstr>
      <vt:lpstr>PowerPoint Presentation</vt:lpstr>
      <vt:lpstr>How will competitors be marked?</vt:lpstr>
      <vt:lpstr>PowerPoint Presentation</vt:lpstr>
      <vt:lpstr>How will competitors be marked?</vt:lpstr>
      <vt:lpstr>PowerPoint Presentation</vt:lpstr>
      <vt:lpstr>Equipment, Tools, &amp; Supplies</vt:lpstr>
      <vt:lpstr>Safety Requirements</vt:lpstr>
      <vt:lpstr>Technical Chair and Judges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CANADA Territorial Competition</dc:title>
  <dc:creator>Vicki Lloyd</dc:creator>
  <cp:lastModifiedBy>Vicki Lloyd</cp:lastModifiedBy>
  <cp:revision>29</cp:revision>
  <dcterms:created xsi:type="dcterms:W3CDTF">2023-02-03T16:38:54Z</dcterms:created>
  <dcterms:modified xsi:type="dcterms:W3CDTF">2024-03-15T21:48:17Z</dcterms:modified>
</cp:coreProperties>
</file>